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8" r:id="rId3"/>
    <p:sldId id="273" r:id="rId4"/>
    <p:sldId id="269" r:id="rId5"/>
    <p:sldId id="271" r:id="rId6"/>
    <p:sldId id="270" r:id="rId7"/>
    <p:sldId id="272" r:id="rId8"/>
    <p:sldId id="259" r:id="rId9"/>
    <p:sldId id="265" r:id="rId10"/>
    <p:sldId id="257" r:id="rId11"/>
    <p:sldId id="261" r:id="rId12"/>
    <p:sldId id="262" r:id="rId13"/>
    <p:sldId id="263" r:id="rId14"/>
    <p:sldId id="267" r:id="rId15"/>
    <p:sldId id="266" r:id="rId16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06/02/2011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06/02/2011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06/02/2011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06/02/2011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06/02/2011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06/02/2011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06/02/2011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06/02/2011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06/02/2011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06/02/2011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06/02/2011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0F613-BB6E-462C-A2DF-D1DC2AFBD977}" type="datetimeFigureOut">
              <a:rPr lang="es-CO" smtClean="0"/>
              <a:pPr/>
              <a:t>06/02/2011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EA384-A884-4B7F-9C48-9991FBBAA09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5.jpeg"/><Relationship Id="rId7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hyperlink" Target="http://www.xtec.es/centres/b7004955/ciencia/english/simet1.htm" TargetMode="Externa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1.jpeg"/><Relationship Id="rId7" Type="http://schemas.openxmlformats.org/officeDocument/2006/relationships/image" Target="../media/image3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xtec.es/centres/b7004955/ciencia/english/simet1.htm" TargetMode="Externa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7.jpeg"/><Relationship Id="rId7" Type="http://schemas.openxmlformats.org/officeDocument/2006/relationships/hyperlink" Target="http://www.xtec.es/centres/b7004955/ciencia/english/simet1.htm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gif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nchantedlearning.com/finishdrawings/symmetry/onepix/" TargetMode="External"/><Relationship Id="rId3" Type="http://schemas.openxmlformats.org/officeDocument/2006/relationships/hyperlink" Target="http://www.woodworkersinstitute.com/print.asp?p=596" TargetMode="External"/><Relationship Id="rId7" Type="http://schemas.openxmlformats.org/officeDocument/2006/relationships/image" Target="../media/image48.gif"/><Relationship Id="rId2" Type="http://schemas.openxmlformats.org/officeDocument/2006/relationships/hyperlink" Target="http://www.google.com.co/images?q=symmetrical+drawing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nchantedlearning.com/finishdrawings/symmetry/onepix/shirt/" TargetMode="External"/><Relationship Id="rId11" Type="http://schemas.openxmlformats.org/officeDocument/2006/relationships/image" Target="../media/image50.gif"/><Relationship Id="rId5" Type="http://schemas.openxmlformats.org/officeDocument/2006/relationships/image" Target="../media/image47.png"/><Relationship Id="rId10" Type="http://schemas.openxmlformats.org/officeDocument/2006/relationships/hyperlink" Target="http://www.enchantedlearning.com/finishdrawings/symmetry/onepix/strawberry/" TargetMode="External"/><Relationship Id="rId4" Type="http://schemas.openxmlformats.org/officeDocument/2006/relationships/image" Target="../media/image46.png"/><Relationship Id="rId9" Type="http://schemas.openxmlformats.org/officeDocument/2006/relationships/image" Target="../media/image4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xtec.es/centres/b7004955/ciencia/fitxers/simet2.htm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99592" y="2852936"/>
            <a:ext cx="7416824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7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Rounded MT Bold" pitchFamily="34" charset="0"/>
                <a:cs typeface="Aharoni" pitchFamily="2" charset="-79"/>
              </a:rPr>
              <a:t>S y m </a:t>
            </a:r>
            <a:r>
              <a:rPr lang="es-CO" sz="7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Rounded MT Bold" pitchFamily="34" charset="0"/>
                <a:cs typeface="Aharoni" pitchFamily="2" charset="-79"/>
              </a:rPr>
              <a:t>m</a:t>
            </a:r>
            <a:r>
              <a:rPr lang="es-CO" sz="7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Rounded MT Bold" pitchFamily="34" charset="0"/>
                <a:cs typeface="Aharoni" pitchFamily="2" charset="-79"/>
              </a:rPr>
              <a:t> e t r y</a:t>
            </a:r>
            <a:endParaRPr lang="es-CO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6" descr="Alícia Berzos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692352"/>
            <a:ext cx="2857500" cy="1905000"/>
          </a:xfrm>
          <a:prstGeom prst="rect">
            <a:avLst/>
          </a:prstGeom>
          <a:noFill/>
        </p:spPr>
      </p:pic>
      <p:pic>
        <p:nvPicPr>
          <p:cNvPr id="9" name="Picture 22" descr="Andrea Cotan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676128"/>
            <a:ext cx="2857500" cy="1905000"/>
          </a:xfrm>
          <a:prstGeom prst="rect">
            <a:avLst/>
          </a:prstGeom>
          <a:noFill/>
        </p:spPr>
      </p:pic>
      <p:pic>
        <p:nvPicPr>
          <p:cNvPr id="10" name="Picture 14" descr="Alícia Berzosa">
            <a:hlinkClick r:id="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4692352"/>
            <a:ext cx="2857500" cy="1905000"/>
          </a:xfrm>
          <a:prstGeom prst="rect">
            <a:avLst/>
          </a:prstGeom>
          <a:noFill/>
        </p:spPr>
      </p:pic>
      <p:pic>
        <p:nvPicPr>
          <p:cNvPr id="12" name="Picture 6" descr="Andrea Cotano">
            <a:hlinkClick r:id="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2676128"/>
            <a:ext cx="2857500" cy="1905000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2267744" y="116633"/>
            <a:ext cx="439248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Symmetrical drawings: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  <p:sp>
        <p:nvSpPr>
          <p:cNvPr id="15" name="14 Marcador de contenido"/>
          <p:cNvSpPr>
            <a:spLocks noGrp="1"/>
          </p:cNvSpPr>
          <p:nvPr>
            <p:ph idx="1"/>
          </p:nvPr>
        </p:nvSpPr>
        <p:spPr>
          <a:xfrm>
            <a:off x="468313" y="908720"/>
            <a:ext cx="8229600" cy="15696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>
              <a:buNone/>
            </a:pP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Folding and pressing the paper well the picture gets printed on the other half.</a:t>
            </a:r>
            <a:br>
              <a:rPr lang="en-US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The symmetrical axis of our drawing is the line where it's folded.</a:t>
            </a:r>
            <a:endParaRPr lang="es-CO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Rafa Malagón">
            <a:hlinkClick r:id="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04664"/>
            <a:ext cx="2857500" cy="1905000"/>
          </a:xfrm>
          <a:prstGeom prst="rect">
            <a:avLst/>
          </a:prstGeom>
          <a:noFill/>
        </p:spPr>
      </p:pic>
      <p:pic>
        <p:nvPicPr>
          <p:cNvPr id="19462" name="Picture 6" descr="Noelia Garvín">
            <a:hlinkClick r:id="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02932" y="4797152"/>
            <a:ext cx="2857500" cy="1905000"/>
          </a:xfrm>
          <a:prstGeom prst="rect">
            <a:avLst/>
          </a:prstGeom>
          <a:noFill/>
        </p:spPr>
      </p:pic>
      <p:pic>
        <p:nvPicPr>
          <p:cNvPr id="19468" name="Picture 12" descr="Andrea López">
            <a:hlinkClick r:id="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636912"/>
            <a:ext cx="2857500" cy="1905000"/>
          </a:xfrm>
          <a:prstGeom prst="rect">
            <a:avLst/>
          </a:prstGeom>
          <a:noFill/>
        </p:spPr>
      </p:pic>
      <p:pic>
        <p:nvPicPr>
          <p:cNvPr id="9" name="8 Imagen" descr="Noelia Garvín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4797152"/>
            <a:ext cx="2861945" cy="189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 descr="Andrea López">
            <a:hlinkClick r:id="rId5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5616" y="2564904"/>
            <a:ext cx="2861945" cy="189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Rafa Malagón">
            <a:hlinkClick r:id="rId5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87624" y="404664"/>
            <a:ext cx="2861945" cy="189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2" name="Picture 10" descr="Maria Gutierrez">
            <a:hlinkClick r:id="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348880"/>
            <a:ext cx="2857500" cy="1905000"/>
          </a:xfrm>
          <a:prstGeom prst="rect">
            <a:avLst/>
          </a:prstGeom>
          <a:noFill/>
        </p:spPr>
      </p:pic>
      <p:pic>
        <p:nvPicPr>
          <p:cNvPr id="18444" name="Picture 12" descr="Àlex Garcia">
            <a:hlinkClick r:id="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60648"/>
            <a:ext cx="2857500" cy="1905000"/>
          </a:xfrm>
          <a:prstGeom prst="rect">
            <a:avLst/>
          </a:prstGeom>
          <a:noFill/>
        </p:spPr>
      </p:pic>
      <p:pic>
        <p:nvPicPr>
          <p:cNvPr id="10" name="Picture 10" descr="Miguel Perea">
            <a:hlinkClick r:id="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509120"/>
            <a:ext cx="2857500" cy="1905000"/>
          </a:xfrm>
          <a:prstGeom prst="rect">
            <a:avLst/>
          </a:prstGeom>
          <a:noFill/>
        </p:spPr>
      </p:pic>
      <p:pic>
        <p:nvPicPr>
          <p:cNvPr id="11" name="Picture 18" descr="Miguel Pere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4509120"/>
            <a:ext cx="2857500" cy="1905000"/>
          </a:xfrm>
          <a:prstGeom prst="rect">
            <a:avLst/>
          </a:prstGeom>
          <a:noFill/>
        </p:spPr>
      </p:pic>
      <p:pic>
        <p:nvPicPr>
          <p:cNvPr id="13" name="12 Imagen" descr="Maria Gutierrez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640" y="2492896"/>
            <a:ext cx="2861945" cy="189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13 Imagen" descr="Àlex Garcia">
            <a:hlinkClick r:id="rId6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03648" y="332656"/>
            <a:ext cx="2861945" cy="189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 descr="Elena Pra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2412" y="4653136"/>
            <a:ext cx="2857500" cy="1905000"/>
          </a:xfrm>
          <a:prstGeom prst="rect">
            <a:avLst/>
          </a:prstGeom>
          <a:noFill/>
        </p:spPr>
      </p:pic>
      <p:pic>
        <p:nvPicPr>
          <p:cNvPr id="5" name="Picture 8" descr="Elena Prats">
            <a:hlinkClick r:id="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653136"/>
            <a:ext cx="2857500" cy="1905000"/>
          </a:xfrm>
          <a:prstGeom prst="rect">
            <a:avLst/>
          </a:prstGeom>
          <a:noFill/>
        </p:spPr>
      </p:pic>
      <p:pic>
        <p:nvPicPr>
          <p:cNvPr id="6" name="Picture 8" descr="Noemí Pino">
            <a:hlinkClick r:id="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492896"/>
            <a:ext cx="2857500" cy="1905000"/>
          </a:xfrm>
          <a:prstGeom prst="rect">
            <a:avLst/>
          </a:prstGeom>
          <a:noFill/>
        </p:spPr>
      </p:pic>
      <p:pic>
        <p:nvPicPr>
          <p:cNvPr id="7" name="Picture 20" descr="Cristian González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32656"/>
            <a:ext cx="2857500" cy="1905000"/>
          </a:xfrm>
          <a:prstGeom prst="rect">
            <a:avLst/>
          </a:prstGeom>
          <a:noFill/>
        </p:spPr>
      </p:pic>
      <p:pic>
        <p:nvPicPr>
          <p:cNvPr id="8" name="Picture 2" descr="Cristian González">
            <a:hlinkClick r:id="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404664"/>
            <a:ext cx="2857500" cy="1905000"/>
          </a:xfrm>
          <a:prstGeom prst="rect">
            <a:avLst/>
          </a:prstGeom>
          <a:noFill/>
        </p:spPr>
      </p:pic>
      <p:pic>
        <p:nvPicPr>
          <p:cNvPr id="9" name="8 Imagen" descr="Noemí Pino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1600" y="2492896"/>
            <a:ext cx="2861945" cy="189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http://www.xtec.es/centres/b7004955/ciencia/imatges/simenino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92696"/>
            <a:ext cx="3569746" cy="245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http://www.xtec.es/centres/b7004955/ciencia/imatges/simenino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645024"/>
            <a:ext cx="403244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Imagen" descr="http://www.xtec.es/centres/b7004955/ciencia/imatges/simenino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908720"/>
            <a:ext cx="302433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 descr="http://www.xtec.es/centres/b7004955/ciencia/imatges/simenino1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3573016"/>
            <a:ext cx="266429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2267744" y="116633"/>
            <a:ext cx="439248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Symmetry with cuts outs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-18466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2"/>
              </a:rPr>
              <a:t>  </a:t>
            </a:r>
            <a:r>
              <a:rPr kumimoji="0" lang="es-C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 </a:t>
            </a:r>
            <a:endParaRPr kumimoji="0" lang="es-CO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2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332656"/>
            <a:ext cx="1673425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32656"/>
            <a:ext cx="177165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Imagen" descr="http://www.enchantedlearning.com/finishdrawings/symmetry/onepix/shirt/tiny.GIF">
            <a:hlinkClick r:id="rId6" tgtFrame="_top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02705" y="332656"/>
            <a:ext cx="2213511" cy="26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 descr="finish the drawing">
            <a:hlinkClick r:id="rId8" tgtFrame="_top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60232" y="1556792"/>
            <a:ext cx="2272888" cy="238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http://www.enchantedlearning.com/finishdrawings/symmetry/onepix/strawberry/tiny.GIF">
            <a:hlinkClick r:id="rId10" tgtFrame="_top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82471" y="3501008"/>
            <a:ext cx="2205753" cy="2956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0" y="5157192"/>
            <a:ext cx="439248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Now, homework: Draw the other half of the drawing!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4"/>
            <a:ext cx="181927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764704"/>
            <a:ext cx="184785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Rectángulo"/>
          <p:cNvSpPr/>
          <p:nvPr/>
        </p:nvSpPr>
        <p:spPr>
          <a:xfrm>
            <a:off x="1763688" y="6021288"/>
            <a:ext cx="547260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Our own faces are quite symmetrical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2051720" y="188640"/>
            <a:ext cx="547260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Face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9881" y="1412776"/>
            <a:ext cx="1476375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1412776"/>
            <a:ext cx="1419225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76672"/>
            <a:ext cx="3708648" cy="6048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76672"/>
            <a:ext cx="3312368" cy="60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xtec.es/centres/b7004955/ciencia/imatges/simeposicio4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916832"/>
            <a:ext cx="4477680" cy="298512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124744"/>
            <a:ext cx="12192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7131" y="1124744"/>
            <a:ext cx="12287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1979712" y="404664"/>
            <a:ext cx="547260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Symmetry and our body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835696" y="5517232"/>
            <a:ext cx="547260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Activity one:  It is your turn to play mirrors!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66314"/>
            <a:ext cx="2503118" cy="5870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412" y="332656"/>
            <a:ext cx="2396812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3024" y="332656"/>
            <a:ext cx="225913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3664" y="332656"/>
            <a:ext cx="2831825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 descr="Pagoda de les 6 harmonies. Hangxou. Xin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0648"/>
            <a:ext cx="2400267" cy="3600400"/>
          </a:xfrm>
          <a:prstGeom prst="rect">
            <a:avLst/>
          </a:prstGeom>
          <a:noFill/>
        </p:spPr>
      </p:pic>
      <p:pic>
        <p:nvPicPr>
          <p:cNvPr id="5" name="Picture 2" descr="Big Ben de Londr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3630824"/>
            <a:ext cx="2151450" cy="3227176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5220072" y="4509120"/>
            <a:ext cx="3816424" cy="18158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  </a:t>
            </a:r>
            <a:r>
              <a:rPr lang="en-US" sz="2800" b="1" dirty="0" smtClean="0">
                <a:solidFill>
                  <a:schemeClr val="bg1"/>
                </a:solidFill>
              </a:rPr>
              <a:t>Symmetry in buildings:</a:t>
            </a:r>
          </a:p>
          <a:p>
            <a:endParaRPr lang="en-US" sz="2800" dirty="0" smtClean="0">
              <a:solidFill>
                <a:schemeClr val="bg1"/>
              </a:solidFill>
            </a:endParaRPr>
          </a:p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Can you find the lines of symmetry?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04183"/>
            <a:ext cx="7020236" cy="5265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Rectángulo"/>
          <p:cNvSpPr/>
          <p:nvPr/>
        </p:nvSpPr>
        <p:spPr>
          <a:xfrm>
            <a:off x="1691680" y="332656"/>
            <a:ext cx="5616624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  </a:t>
            </a:r>
            <a:r>
              <a:rPr lang="en-US" sz="2800" dirty="0" smtClean="0">
                <a:solidFill>
                  <a:schemeClr val="bg1"/>
                </a:solidFill>
              </a:rPr>
              <a:t>Activity two: </a:t>
            </a:r>
            <a:r>
              <a:rPr lang="en-US" sz="2800" b="1" dirty="0" smtClean="0">
                <a:solidFill>
                  <a:schemeClr val="bg1"/>
                </a:solidFill>
              </a:rPr>
              <a:t>Find </a:t>
            </a:r>
            <a:r>
              <a:rPr lang="en-US" sz="2800" b="1" dirty="0" smtClean="0">
                <a:solidFill>
                  <a:schemeClr val="bg1"/>
                </a:solidFill>
              </a:rPr>
              <a:t>symmetrical objects in the classroom!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556791"/>
            <a:ext cx="2559174" cy="3329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56792"/>
            <a:ext cx="2450529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1835696" y="476672"/>
            <a:ext cx="547260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Symmetry with building blocks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1763688" y="5517232"/>
            <a:ext cx="547260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Activity </a:t>
            </a:r>
            <a:r>
              <a:rPr lang="en-US" sz="2800" dirty="0" smtClean="0">
                <a:solidFill>
                  <a:schemeClr val="bg1"/>
                </a:solidFill>
              </a:rPr>
              <a:t>three: </a:t>
            </a:r>
            <a:r>
              <a:rPr lang="en-US" sz="2800" dirty="0" smtClean="0">
                <a:solidFill>
                  <a:schemeClr val="bg1"/>
                </a:solidFill>
              </a:rPr>
              <a:t>What can you do with  the blocks?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l_fi" descr="http://mcruffy.com/Images/PatternBlocksMirro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836712"/>
            <a:ext cx="511256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1979712" y="332656"/>
            <a:ext cx="547260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Symmetry with  a mirror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835696" y="4797152"/>
            <a:ext cx="5472608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Activity </a:t>
            </a:r>
            <a:r>
              <a:rPr lang="en-US" sz="2400" dirty="0" smtClean="0">
                <a:solidFill>
                  <a:schemeClr val="bg1"/>
                </a:solidFill>
              </a:rPr>
              <a:t>four</a:t>
            </a:r>
            <a:r>
              <a:rPr lang="en-US" sz="2400" dirty="0" smtClean="0">
                <a:solidFill>
                  <a:schemeClr val="bg1"/>
                </a:solidFill>
              </a:rPr>
              <a:t>:  </a:t>
            </a:r>
            <a:r>
              <a:rPr lang="en-US" sz="2400" dirty="0" smtClean="0">
                <a:solidFill>
                  <a:schemeClr val="bg1"/>
                </a:solidFill>
              </a:rPr>
              <a:t>Go, build something with the </a:t>
            </a:r>
            <a:r>
              <a:rPr lang="en-US" sz="2400" dirty="0" err="1" smtClean="0">
                <a:solidFill>
                  <a:schemeClr val="bg1"/>
                </a:solidFill>
              </a:rPr>
              <a:t>tangrams</a:t>
            </a:r>
            <a:r>
              <a:rPr lang="en-US" sz="2400" dirty="0" smtClean="0">
                <a:solidFill>
                  <a:schemeClr val="bg1"/>
                </a:solidFill>
              </a:rPr>
              <a:t>, stand a mirror against  the shape and  see the </a:t>
            </a:r>
            <a:r>
              <a:rPr lang="en-US" sz="2400" dirty="0" err="1" smtClean="0">
                <a:solidFill>
                  <a:schemeClr val="bg1"/>
                </a:solidFill>
              </a:rPr>
              <a:t>reflectional</a:t>
            </a:r>
            <a:r>
              <a:rPr lang="en-US" sz="2400" dirty="0" smtClean="0">
                <a:solidFill>
                  <a:schemeClr val="bg1"/>
                </a:solidFill>
              </a:rPr>
              <a:t> symmetry! </a:t>
            </a:r>
            <a:endParaRPr lang="es-CO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131</Words>
  <Application>Microsoft Office PowerPoint</Application>
  <PresentationFormat>Presentación en pantalla (4:3)</PresentationFormat>
  <Paragraphs>18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</dc:creator>
  <cp:lastModifiedBy>USUARIO</cp:lastModifiedBy>
  <cp:revision>25</cp:revision>
  <dcterms:created xsi:type="dcterms:W3CDTF">2011-02-06T19:58:35Z</dcterms:created>
  <dcterms:modified xsi:type="dcterms:W3CDTF">2011-02-07T02:49:48Z</dcterms:modified>
</cp:coreProperties>
</file>